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4" r:id="rId3"/>
    <p:sldId id="256" r:id="rId4"/>
    <p:sldId id="258" r:id="rId5"/>
    <p:sldId id="259" r:id="rId6"/>
    <p:sldId id="260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9" r:id="rId31"/>
    <p:sldId id="287" r:id="rId32"/>
    <p:sldId id="288" r:id="rId33"/>
    <p:sldId id="290" r:id="rId34"/>
    <p:sldId id="25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03" autoAdjust="0"/>
    <p:restoredTop sz="94660"/>
  </p:normalViewPr>
  <p:slideViewPr>
    <p:cSldViewPr>
      <p:cViewPr varScale="1">
        <p:scale>
          <a:sx n="65" d="100"/>
          <a:sy n="65" d="100"/>
        </p:scale>
        <p:origin x="-6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3929066"/>
            <a:ext cx="4581027" cy="1184825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solidFill>
                  <a:srgbClr val="0070C0"/>
                </a:solidFill>
              </a:rPr>
              <a:t>Работу выполнила: 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учитель истории и обществознания 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МОУ «Средняя школа №7»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Геворкян Лора Гарниковна 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500042"/>
            <a:ext cx="8786874" cy="239555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ТЕСТ для итогового контроля знаний по истории в 6 классе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071546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 4. Последний из династии Рюриковичей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1472" y="2428868"/>
            <a:ext cx="292895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Иван Васильевич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86380" y="2357430"/>
            <a:ext cx="3000396" cy="114300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Федор Иванович </a:t>
            </a:r>
            <a:endParaRPr lang="ru-RU" sz="32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10" y="4572008"/>
            <a:ext cx="278608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Федор Борисович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86380" y="4572008"/>
            <a:ext cx="3071834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Борис Федорович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858280" cy="798406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ru-RU" b="1" dirty="0" smtClean="0">
                <a:solidFill>
                  <a:srgbClr val="C00000"/>
                </a:solidFill>
              </a:rPr>
              <a:t>5. </a:t>
            </a:r>
            <a:r>
              <a:rPr lang="ru-RU" b="1" dirty="0" smtClean="0"/>
              <a:t>Главная задача Ливонской войны: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>
            <a:hlinkClick r:id="" action="ppaction://hlinkshowjump?jump=nextslide"/>
          </p:cNvPr>
          <p:cNvSpPr/>
          <p:nvPr/>
        </p:nvSpPr>
        <p:spPr>
          <a:xfrm>
            <a:off x="4857752" y="2357430"/>
            <a:ext cx="378621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Выход России к Балтийскому морю.</a:t>
            </a:r>
            <a:endParaRPr lang="ru-RU" sz="28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0034" y="2357430"/>
            <a:ext cx="392909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Не допустить проникновения Швеции в Прибалтику.</a:t>
            </a:r>
            <a:endParaRPr lang="ru-RU" sz="24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642910" y="4429132"/>
            <a:ext cx="3714776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Ослабление Речи </a:t>
            </a:r>
            <a:r>
              <a:rPr lang="ru-RU" sz="2800" dirty="0" err="1" smtClean="0"/>
              <a:t>Посполитой</a:t>
            </a:r>
            <a:r>
              <a:rPr lang="ru-RU" sz="2800" dirty="0" smtClean="0"/>
              <a:t>. </a:t>
            </a:r>
            <a:endParaRPr lang="ru-RU" sz="28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4929190" y="4429132"/>
            <a:ext cx="3714776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Уничтожение Ливонского ордена.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928670"/>
            <a:ext cx="8929718" cy="798406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</a:t>
            </a:r>
            <a:r>
              <a:rPr lang="ru-RU" b="1" dirty="0" smtClean="0"/>
              <a:t>5. Главная задача Ливонской войны: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929190" y="2357430"/>
            <a:ext cx="3786214" cy="128588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Выход России к Балтийскому морю.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357430"/>
            <a:ext cx="378621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допустить проникновения Швеции в Прибалтику.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4572008"/>
            <a:ext cx="3714776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Ослабление Речи </a:t>
            </a:r>
            <a:r>
              <a:rPr lang="ru-RU" dirty="0" err="1" smtClean="0"/>
              <a:t>Посполитой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4572008"/>
            <a:ext cx="3714776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Уничтожение Ливонского ордена.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40108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А6.</a:t>
            </a:r>
            <a:r>
              <a:rPr lang="ru-RU" b="1" dirty="0" smtClean="0"/>
              <a:t> </a:t>
            </a:r>
            <a:r>
              <a:rPr lang="ru-RU" dirty="0" smtClean="0"/>
              <a:t>Что из названного относится к итогам внешней политики Ивана IV?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кругленный прямоугольник 2">
            <a:hlinkClick r:id="" action="ppaction://hlinkshowjump?jump=nextslide"/>
          </p:cNvPr>
          <p:cNvSpPr/>
          <p:nvPr/>
        </p:nvSpPr>
        <p:spPr>
          <a:xfrm>
            <a:off x="642910" y="2071678"/>
            <a:ext cx="3429024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Присоединение к России Сибирского ханства.</a:t>
            </a:r>
            <a:endParaRPr lang="ru-RU" sz="20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143504" y="2071678"/>
            <a:ext cx="335758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Завоевание Россией выхода в Балтийское море.</a:t>
            </a:r>
            <a:endParaRPr lang="ru-RU" sz="2000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5286380" y="4214818"/>
            <a:ext cx="321471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Потеря Россией Смоленских и Черниговских земель. </a:t>
            </a:r>
            <a:r>
              <a:rPr lang="en-US" sz="2000" b="1" dirty="0" smtClean="0"/>
              <a:t> </a:t>
            </a:r>
            <a:endParaRPr lang="ru-RU" sz="20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714348" y="4214818"/>
            <a:ext cx="335758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Окончание зависимости Руси от Золотой Орды.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2984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А6. </a:t>
            </a:r>
            <a:r>
              <a:rPr lang="ru-RU" dirty="0" smtClean="0"/>
              <a:t>Что из названного относится к итогам внешней политики Ивана IV?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кругленный прямоугольник 2">
            <a:hlinkClick r:id="" action="ppaction://hlinkshowjump?jump=nextslide"/>
          </p:cNvPr>
          <p:cNvSpPr/>
          <p:nvPr/>
        </p:nvSpPr>
        <p:spPr>
          <a:xfrm>
            <a:off x="857224" y="2071678"/>
            <a:ext cx="3214710" cy="107157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Присоединение к России Сибирского ханства.</a:t>
            </a:r>
            <a:endParaRPr lang="ru-RU" sz="20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214942" y="2143116"/>
            <a:ext cx="321471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Завоевание Россией выхода в Балтийское море.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5286380" y="4214818"/>
            <a:ext cx="321471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Потеря Россией Смоленских и Черниговских земель. </a:t>
            </a:r>
            <a:r>
              <a:rPr lang="en-US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857224" y="4214818"/>
            <a:ext cx="321471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Окончание зависимости Руси от Золотой Орды.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А7.</a:t>
            </a:r>
            <a:r>
              <a:rPr lang="ru-RU" dirty="0" smtClean="0"/>
              <a:t> Во время опричнины страна была разделена на две части: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>
            <a:hlinkClick r:id="" action="ppaction://hlinkshowjump?jump=nextslide"/>
          </p:cNvPr>
          <p:cNvSpPr/>
          <p:nvPr/>
        </p:nvSpPr>
        <p:spPr>
          <a:xfrm>
            <a:off x="4857752" y="1928802"/>
            <a:ext cx="3286148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Земщину и опричнину</a:t>
            </a:r>
            <a:endParaRPr lang="ru-RU" sz="3200" b="1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785786" y="1928802"/>
            <a:ext cx="328614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Опричнину и боярщину</a:t>
            </a:r>
            <a:endParaRPr lang="ru-RU" sz="32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714348" y="3929066"/>
            <a:ext cx="328614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Воеводства и уезды</a:t>
            </a:r>
            <a:endParaRPr lang="ru-RU" sz="32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4857752" y="3929066"/>
            <a:ext cx="321471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Уезды и губернии </a:t>
            </a:r>
            <a:r>
              <a:rPr lang="en-US" baseline="-25000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А7. Во время опричнины страна была разделена на две части: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57752" y="2428868"/>
            <a:ext cx="3286148" cy="128588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Земщину и опричнину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85786" y="2500306"/>
            <a:ext cx="328614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Опричнину и боярщину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4286256"/>
            <a:ext cx="328614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Воеводства и уезды.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57752" y="4286256"/>
            <a:ext cx="328614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Уезды и губернии</a:t>
            </a:r>
          </a:p>
          <a:p>
            <a:r>
              <a:rPr lang="en-US" baseline="-25000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А8.</a:t>
            </a:r>
            <a:r>
              <a:rPr lang="ru-RU" b="1" dirty="0" smtClean="0"/>
              <a:t> </a:t>
            </a:r>
            <a:r>
              <a:rPr lang="ru-RU" dirty="0" smtClean="0"/>
              <a:t>Книгопечатание в России началось в царствование:</a:t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000628" y="2428868"/>
            <a:ext cx="314327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Ивана I</a:t>
            </a:r>
            <a:r>
              <a:rPr lang="en-US" sz="3200" dirty="0" smtClean="0"/>
              <a:t>II</a:t>
            </a:r>
            <a:endParaRPr lang="ru-RU" sz="3200" b="1" dirty="0"/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714348" y="2428868"/>
            <a:ext cx="314327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Ивана IV</a:t>
            </a:r>
            <a:endParaRPr lang="ru-RU" sz="32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785786" y="4429132"/>
            <a:ext cx="314327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Петра I</a:t>
            </a:r>
            <a:endParaRPr lang="ru-RU" sz="32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000628" y="4429132"/>
            <a:ext cx="314327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Михаила Федоровича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А8. </a:t>
            </a:r>
            <a:r>
              <a:rPr lang="ru-RU" dirty="0" smtClean="0"/>
              <a:t>Книгопечатание в России началось в царствование;</a:t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929190" y="2571744"/>
            <a:ext cx="314327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Ивана I</a:t>
            </a:r>
            <a:r>
              <a:rPr lang="en-US" dirty="0" smtClean="0"/>
              <a:t>II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85786" y="2571744"/>
            <a:ext cx="3143272" cy="100013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Ивана IV</a:t>
            </a:r>
            <a:endParaRPr lang="ru-RU" sz="32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4500570"/>
            <a:ext cx="314327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Петра I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72066" y="4500570"/>
            <a:ext cx="314327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Михаила Федоровича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А9.</a:t>
            </a:r>
            <a:r>
              <a:rPr lang="ru-RU" b="1" dirty="0" smtClean="0"/>
              <a:t> </a:t>
            </a:r>
            <a:r>
              <a:rPr lang="ru-RU" dirty="0" smtClean="0"/>
              <a:t>Какое из названных событий относится к XVI в.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>
            <a:hlinkClick r:id="" action="ppaction://hlinkshowjump?jump=nextslide"/>
          </p:cNvPr>
          <p:cNvSpPr/>
          <p:nvPr/>
        </p:nvSpPr>
        <p:spPr>
          <a:xfrm>
            <a:off x="928662" y="2500306"/>
            <a:ext cx="3000396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Ливонская война</a:t>
            </a:r>
            <a:endParaRPr lang="ru-RU" sz="3200" b="1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214942" y="2500306"/>
            <a:ext cx="3000396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Северная война</a:t>
            </a:r>
            <a:endParaRPr lang="ru-RU" sz="3200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28662" y="4643446"/>
            <a:ext cx="3000396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Семилетняя война </a:t>
            </a:r>
            <a:endParaRPr lang="ru-RU" sz="3200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214942" y="4643446"/>
            <a:ext cx="3000396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Смоленская война </a:t>
            </a:r>
          </a:p>
          <a:p>
            <a:r>
              <a:rPr lang="en-US" baseline="30000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4124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Цель: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857232"/>
            <a:ext cx="8286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 </a:t>
            </a:r>
            <a:r>
              <a:rPr lang="ru-RU" sz="2400" b="1" dirty="0" smtClean="0">
                <a:solidFill>
                  <a:srgbClr val="0070C0"/>
                </a:solidFill>
              </a:rPr>
              <a:t>Закрепить  умение учащихся успешно выполнять тестовые задания 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70C0"/>
                </a:solidFill>
              </a:rPr>
              <a:t> Провести контроль ЗУН по пройденным в 6 кл. темам 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70C0"/>
                </a:solidFill>
              </a:rPr>
              <a:t> Привить интерес к исторической науке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928934"/>
            <a:ext cx="84296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ПРАВИЛА</a:t>
            </a:r>
            <a:r>
              <a:rPr lang="ru-RU" sz="2400" b="1" dirty="0" smtClean="0"/>
              <a:t> работы с тестом: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70C0"/>
                </a:solidFill>
              </a:rPr>
              <a:t> Из четырех предложенных вариантов ответов необходимо выбрать один верный. 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70C0"/>
                </a:solidFill>
              </a:rPr>
              <a:t> Чтобы ответить на вопрос, наведите курсор на выбираемый ответ и кликнете на левую кнопку мыши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70C0"/>
                </a:solidFill>
              </a:rPr>
              <a:t> При выборе правильного ответа произойдет смена слайда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70C0"/>
                </a:solidFill>
              </a:rPr>
              <a:t> Если ответ неверный, то появится слайд «НЕПРАВИЛЬНЫЙ ОТВЕТ»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viewed">
              <a:snd r:embed="rId2" name="explode.wav" builtIn="1"/>
            </a:hlinkClick>
          </p:cNvPr>
          <p:cNvSpPr/>
          <p:nvPr/>
        </p:nvSpPr>
        <p:spPr>
          <a:xfrm>
            <a:off x="5286380" y="6215082"/>
            <a:ext cx="1214446" cy="4286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78580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А9. </a:t>
            </a:r>
            <a:r>
              <a:rPr lang="ru-RU" dirty="0" smtClean="0"/>
              <a:t>Какое из названных событий относится к XVI в.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57224" y="2357430"/>
            <a:ext cx="3000396" cy="114300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Ливонская война</a:t>
            </a:r>
            <a:endParaRPr lang="ru-RU" sz="3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14942" y="2357430"/>
            <a:ext cx="3000396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Северная война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4429132"/>
            <a:ext cx="300039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Семилетняя война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14942" y="4357694"/>
            <a:ext cx="300039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Смоленская война </a:t>
            </a:r>
          </a:p>
          <a:p>
            <a:r>
              <a:rPr lang="en-US" baseline="30000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857232"/>
            <a:ext cx="8472518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 10. </a:t>
            </a:r>
            <a:r>
              <a:rPr lang="ru-RU" dirty="0" smtClean="0"/>
              <a:t>Как называлось наследственное владение, которое можно было продать, купить, завещать?</a:t>
            </a:r>
            <a:endParaRPr lang="ru-RU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714348" y="2857496"/>
            <a:ext cx="378621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кормление </a:t>
            </a:r>
            <a:endParaRPr lang="ru-RU" sz="2400" b="1" dirty="0"/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4857752" y="2857496"/>
            <a:ext cx="378621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вотчина</a:t>
            </a:r>
            <a:endParaRPr lang="ru-RU" sz="24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785786" y="4572008"/>
            <a:ext cx="378621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удел</a:t>
            </a:r>
            <a:endParaRPr lang="ru-RU" sz="24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000628" y="4500570"/>
            <a:ext cx="378621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/>
              <a:t>поместье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357298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А10. </a:t>
            </a:r>
            <a:r>
              <a:rPr lang="ru-RU" dirty="0" smtClean="0"/>
              <a:t>Как называлось наследственное владение, которое можно было продать, купить, завещать?</a:t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2910" y="2714620"/>
            <a:ext cx="378621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кормление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57752" y="2643182"/>
            <a:ext cx="3786214" cy="100013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вотчина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4214818"/>
            <a:ext cx="378621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удел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596" y="4214818"/>
            <a:ext cx="378621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поместье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А11.</a:t>
            </a:r>
            <a:r>
              <a:rPr lang="ru-RU" b="1" dirty="0" smtClean="0"/>
              <a:t> </a:t>
            </a:r>
            <a:r>
              <a:rPr lang="ru-RU" dirty="0" smtClean="0"/>
              <a:t>Кто из названных лиц был современником царя Ивана Грозного</a:t>
            </a:r>
            <a:endParaRPr lang="ru-RU" b="1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000100" y="2000240"/>
            <a:ext cx="3214710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Симеон</a:t>
            </a:r>
            <a:r>
              <a:rPr lang="ru-RU" sz="2400" dirty="0" smtClean="0"/>
              <a:t> Полоцкий</a:t>
            </a:r>
            <a:endParaRPr lang="ru-RU" sz="2400" dirty="0"/>
          </a:p>
        </p:txBody>
      </p:sp>
      <p:sp>
        <p:nvSpPr>
          <p:cNvPr id="4" name="Скругленный прямоугольник 3">
            <a:hlinkClick r:id="" action="ppaction://hlinkshowjump?jump=nextslide">
              <a:snd r:embed="rId3" name="applause.wav" builtIn="1"/>
            </a:hlinkClick>
          </p:cNvPr>
          <p:cNvSpPr/>
          <p:nvPr/>
        </p:nvSpPr>
        <p:spPr>
          <a:xfrm>
            <a:off x="5214942" y="2000240"/>
            <a:ext cx="314327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Иван Федоров</a:t>
            </a:r>
            <a:endParaRPr lang="ru-RU" sz="24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5286380" y="3857628"/>
            <a:ext cx="307183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 smtClean="0"/>
          </a:p>
          <a:p>
            <a:pPr algn="ctr"/>
            <a:r>
              <a:rPr lang="ru-RU" sz="2400" dirty="0" err="1" smtClean="0"/>
              <a:t>Симон</a:t>
            </a:r>
            <a:r>
              <a:rPr lang="ru-RU" sz="2400" dirty="0" smtClean="0"/>
              <a:t> Ушаков 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1071538" y="3857628"/>
            <a:ext cx="314327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Афанасий Никитин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А11. </a:t>
            </a:r>
            <a:r>
              <a:rPr lang="ru-RU" dirty="0" smtClean="0"/>
              <a:t>Кто из названных лиц был современником царя Ивана Грозного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00100" y="2571744"/>
            <a:ext cx="300039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Симеон</a:t>
            </a:r>
            <a:r>
              <a:rPr lang="ru-RU" dirty="0" smtClean="0"/>
              <a:t> Полоцкий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86380" y="2500306"/>
            <a:ext cx="3000396" cy="107157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Иван Федоров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29256" y="4286256"/>
            <a:ext cx="300039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Симон</a:t>
            </a:r>
            <a:r>
              <a:rPr lang="ru-RU" dirty="0" smtClean="0"/>
              <a:t> Ушаков 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1538" y="4429132"/>
            <a:ext cx="300039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Афанасий Никитин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 12.  </a:t>
            </a:r>
            <a:r>
              <a:rPr lang="ru-RU" dirty="0" smtClean="0"/>
              <a:t>Что из названного было одной из причин поражения России в Ливонской войне?</a:t>
            </a:r>
            <a:endParaRPr lang="ru-RU" b="1" dirty="0"/>
          </a:p>
        </p:txBody>
      </p:sp>
      <p:sp>
        <p:nvSpPr>
          <p:cNvPr id="3" name="Скругленный прямоугольник 2">
            <a:hlinkClick r:id="" action="ppaction://hlinkshowjump?jump=nextslide"/>
          </p:cNvPr>
          <p:cNvSpPr/>
          <p:nvPr/>
        </p:nvSpPr>
        <p:spPr>
          <a:xfrm>
            <a:off x="714348" y="2500306"/>
            <a:ext cx="3214710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опричная политика Ивана Грозного</a:t>
            </a:r>
            <a:endParaRPr lang="ru-RU" sz="2400" b="1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143504" y="2428868"/>
            <a:ext cx="314327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отказ Земского собора поддержать царя</a:t>
            </a:r>
            <a:endParaRPr lang="ru-RU" sz="2400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785786" y="4000504"/>
            <a:ext cx="321471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нежелание Ивана Грозного продолжать войну</a:t>
            </a:r>
            <a:endParaRPr lang="ru-RU" sz="24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214942" y="4000504"/>
            <a:ext cx="300039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усиление Ливонского ордена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А12. </a:t>
            </a:r>
            <a:r>
              <a:rPr lang="ru-RU" dirty="0" smtClean="0"/>
              <a:t>Что из названного было одной из причин поражения России в Ливонской войне?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85786" y="3143248"/>
            <a:ext cx="3143272" cy="107157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опричная политика Ивана Грозного.</a:t>
            </a:r>
            <a:endParaRPr lang="ru-RU" sz="24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86380" y="3071810"/>
            <a:ext cx="300039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отказ Земского собора поддержать царя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4643446"/>
            <a:ext cx="314327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нежелание Ивана Грозного продолжать войну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14942" y="4572008"/>
            <a:ext cx="3000396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усиление Ливонского ордена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857232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А13. </a:t>
            </a:r>
            <a:r>
              <a:rPr lang="ru-RU" sz="3600" b="1" dirty="0" smtClean="0"/>
              <a:t>Верны ли следующие суждения об опричнине: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785786" y="3929066"/>
            <a:ext cx="350046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Верно только А</a:t>
            </a:r>
            <a:endParaRPr lang="ru-RU" sz="2400" b="1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143504" y="3929066"/>
            <a:ext cx="3571900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Верно только Б</a:t>
            </a:r>
            <a:endParaRPr lang="ru-RU" sz="2400" b="1" dirty="0"/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714348" y="5429264"/>
            <a:ext cx="3571900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Верны оба суждения</a:t>
            </a:r>
            <a:endParaRPr lang="ru-RU" sz="24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143504" y="5429264"/>
            <a:ext cx="3571900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Оба суждения неверны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1571612"/>
            <a:ext cx="86439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А. слово «опричнина» образовано от слова «опричь», кроме остальной земли; </a:t>
            </a:r>
          </a:p>
          <a:p>
            <a:r>
              <a:rPr lang="ru-RU" sz="2400" b="1" dirty="0" smtClean="0"/>
              <a:t>Б. связана с перераспределением земельных владений среди господствующего сословия и массовым террором. 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А13. Верны ли </a:t>
            </a:r>
            <a:r>
              <a:rPr lang="ru-RU" b="1" dirty="0" smtClean="0"/>
              <a:t>следующие суждения об опричнине: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85786" y="4071942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Верно только 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628" y="4000504"/>
            <a:ext cx="350046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Верно только Б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5500702"/>
            <a:ext cx="3571900" cy="107157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Верны оба суждения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5500702"/>
            <a:ext cx="350046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Оба суждения неверны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1714488"/>
            <a:ext cx="8572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А. слово «опричнина» образовано от слова «опричь», кроме остальной земли; </a:t>
            </a:r>
          </a:p>
          <a:p>
            <a:r>
              <a:rPr lang="ru-RU" sz="2400" b="1" dirty="0" smtClean="0"/>
              <a:t>Б. связана с перераспределением земельных владений среди господствующего сословия и массовым террором. 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А14.</a:t>
            </a:r>
            <a:r>
              <a:rPr lang="ru-RU" b="1" dirty="0" smtClean="0"/>
              <a:t> </a:t>
            </a:r>
            <a:r>
              <a:rPr lang="ru-RU" dirty="0" smtClean="0"/>
              <a:t>Поход Ермака в Сибирь был организован на средства: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57224" y="2500306"/>
            <a:ext cx="3357586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Демидовых</a:t>
            </a:r>
            <a:endParaRPr lang="ru-RU" sz="2400" b="1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72066" y="2428868"/>
            <a:ext cx="350046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Шустова </a:t>
            </a:r>
            <a:endParaRPr lang="ru-RU" sz="24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28662" y="4214818"/>
            <a:ext cx="342902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Шорина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5072066" y="4143380"/>
            <a:ext cx="342902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Строгановых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85750"/>
            <a:ext cx="7772400" cy="10414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А1</a:t>
            </a:r>
            <a:r>
              <a:rPr lang="ru-RU" sz="3600" b="1" dirty="0" smtClean="0"/>
              <a:t> Годы правления Василия </a:t>
            </a:r>
            <a:r>
              <a:rPr lang="en-US" sz="3600" b="1" dirty="0" smtClean="0"/>
              <a:t>III</a:t>
            </a:r>
            <a:endParaRPr lang="ru-RU" sz="3600" b="1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1000100" y="2928934"/>
            <a:ext cx="3071834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/>
              <a:t>1533 - 1584</a:t>
            </a:r>
            <a:endParaRPr lang="ru-RU" sz="3200" b="1" dirty="0"/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5143504" y="2928934"/>
            <a:ext cx="2928958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/>
              <a:t>1505 - 1533</a:t>
            </a:r>
            <a:endParaRPr lang="ru-RU" sz="32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214942" y="4929198"/>
            <a:ext cx="278608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 smtClean="0"/>
          </a:p>
          <a:p>
            <a:r>
              <a:rPr lang="ru-RU" sz="3200" b="1" dirty="0" smtClean="0"/>
              <a:t>1584 - 1598</a:t>
            </a:r>
          </a:p>
          <a:p>
            <a:r>
              <a:rPr lang="ru-RU" sz="3200" b="1" dirty="0" smtClean="0"/>
              <a:t> </a:t>
            </a:r>
            <a:endParaRPr lang="ru-RU" sz="3200" b="1" dirty="0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1071538" y="4929198"/>
            <a:ext cx="292895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/>
              <a:t>1462 - 1505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А14 </a:t>
            </a:r>
            <a:r>
              <a:rPr lang="ru-RU" dirty="0" smtClean="0"/>
              <a:t>Поход Ермака в Сибирь был организован на средства: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57224" y="2071678"/>
            <a:ext cx="3214710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Демидовых.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72066" y="2071678"/>
            <a:ext cx="3500462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Шустова 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857224" y="4000504"/>
            <a:ext cx="3214710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Шорина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кругленный прямоугольник 5">
            <a:hlinkClick r:id="rId2" action="ppaction://hlinksldjump">
              <a:snd r:embed="rId3" name="applause.wav" builtIn="1"/>
            </a:hlinkClick>
          </p:cNvPr>
          <p:cNvSpPr/>
          <p:nvPr/>
        </p:nvSpPr>
        <p:spPr>
          <a:xfrm>
            <a:off x="5072066" y="4071942"/>
            <a:ext cx="3429024" cy="107157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Строгановых.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А15.</a:t>
            </a:r>
            <a:r>
              <a:rPr lang="ru-RU" b="1" dirty="0" smtClean="0"/>
              <a:t> </a:t>
            </a:r>
            <a:r>
              <a:rPr lang="ru-RU" dirty="0" smtClean="0"/>
              <a:t>Новым патриархом Московским и Всея Руси в 1589 г. стал: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42910" y="2357430"/>
            <a:ext cx="3357586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Филофей</a:t>
            </a:r>
            <a:endParaRPr lang="ru-RU" sz="2400" b="1" dirty="0"/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4714876" y="2285992"/>
            <a:ext cx="3500462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Иов</a:t>
            </a:r>
            <a:endParaRPr lang="ru-RU" sz="24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642910" y="4071942"/>
            <a:ext cx="3357586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Филарет </a:t>
            </a:r>
            <a:endParaRPr lang="ru-RU" sz="24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4786314" y="4000504"/>
            <a:ext cx="342902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Гермоген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А15. </a:t>
            </a:r>
            <a:r>
              <a:rPr lang="ru-RU" dirty="0" smtClean="0"/>
              <a:t>Новым патриархом Московским и Всея Руси в 1589 г. стал: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2910" y="2285992"/>
            <a:ext cx="3214710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Филофей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29190" y="2357430"/>
            <a:ext cx="3214710" cy="121444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Иов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4000504"/>
            <a:ext cx="328614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Филарет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4000504"/>
            <a:ext cx="314327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Гермоген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41248"/>
          </a:xfrm>
        </p:spPr>
        <p:txBody>
          <a:bodyPr/>
          <a:lstStyle/>
          <a:p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2000240"/>
            <a:ext cx="821537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 А.А.Данилов, Л.Г.Косулина. История России. С древнейших времен до конца Х</a:t>
            </a:r>
            <a:r>
              <a:rPr lang="en-US" sz="2400" b="1" dirty="0" smtClean="0"/>
              <a:t>VI</a:t>
            </a:r>
            <a:r>
              <a:rPr lang="ru-RU" sz="2400" b="1" dirty="0" smtClean="0"/>
              <a:t> в. М., Просвещение 2010 г. </a:t>
            </a:r>
          </a:p>
          <a:p>
            <a:r>
              <a:rPr lang="ru-RU" sz="2400" b="1" dirty="0" smtClean="0"/>
              <a:t>2. О.С.Габриелян Химия 9 класс  учебник для общеобразовательных учреждений ДРОФА Москва 2010</a:t>
            </a:r>
          </a:p>
          <a:p>
            <a:endParaRPr lang="ru-RU" sz="24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Неправильный ответ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lastslideviewed">
              <a:snd r:embed="rId2" name="explode.wav" builtIn="1"/>
            </a:hlinkClick>
          </p:cNvPr>
          <p:cNvSpPr/>
          <p:nvPr/>
        </p:nvSpPr>
        <p:spPr>
          <a:xfrm>
            <a:off x="6357950" y="5286388"/>
            <a:ext cx="2500330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214313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А 1. Годы правления Василия </a:t>
            </a:r>
            <a:r>
              <a:rPr lang="en-US" sz="3200" b="1" dirty="0" smtClean="0"/>
              <a:t>III</a:t>
            </a:r>
            <a:endParaRPr lang="ru-RU" sz="3200" b="1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1142976" y="2786058"/>
            <a:ext cx="250033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1533 - 1584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72132" y="2857496"/>
            <a:ext cx="2857520" cy="100013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/>
              <a:t>1503 - 1533</a:t>
            </a:r>
            <a:endParaRPr lang="ru-RU" sz="32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500694" y="4929198"/>
            <a:ext cx="2500330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1584 - 1598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1538" y="4929198"/>
            <a:ext cx="2500330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1462 - 1505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А2.</a:t>
            </a:r>
            <a:r>
              <a:rPr lang="ru-RU" sz="3200" b="1" dirty="0" smtClean="0"/>
              <a:t> Годы правления Ивана Грозного 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214414" y="2500306"/>
            <a:ext cx="321471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1462 – 1505 </a:t>
            </a:r>
            <a:endParaRPr lang="ru-RU" sz="2400" b="1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286380" y="2500306"/>
            <a:ext cx="321471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1505 – 1533 </a:t>
            </a:r>
            <a:endParaRPr lang="ru-RU" sz="24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5357818" y="4714884"/>
            <a:ext cx="3143272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1584 - 1598</a:t>
            </a:r>
            <a:endParaRPr lang="ru-RU" sz="2400" b="1" dirty="0"/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1214414" y="4714884"/>
            <a:ext cx="321471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1533 – 1584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401080" cy="10698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А2.</a:t>
            </a:r>
            <a:r>
              <a:rPr lang="ru-RU" b="1" dirty="0" smtClean="0"/>
              <a:t> Годы правления Ивана Грозного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14414" y="2500306"/>
            <a:ext cx="321471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1462 – 1505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86380" y="2500306"/>
            <a:ext cx="321471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1505 – 1533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29256" y="4572008"/>
            <a:ext cx="321471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1584 – 1598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85852" y="4572008"/>
            <a:ext cx="3214710" cy="92869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1533 – 1584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А3.</a:t>
            </a:r>
            <a:r>
              <a:rPr lang="ru-RU" sz="3200" b="1" dirty="0" smtClean="0"/>
              <a:t>Первый в истории России Земский собор был созван по инициативе: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 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Скругленный прямоугольник 2">
            <a:hlinkClick r:id="" action="ppaction://hlinkshowjump?jump=nextslide"/>
          </p:cNvPr>
          <p:cNvSpPr/>
          <p:nvPr/>
        </p:nvSpPr>
        <p:spPr>
          <a:xfrm>
            <a:off x="1000100" y="2500306"/>
            <a:ext cx="271464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/>
              <a:t>Ивана IV</a:t>
            </a:r>
            <a:endParaRPr lang="ru-RU" sz="3200" b="1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429256" y="2500306"/>
            <a:ext cx="271464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/>
              <a:t>Ивана </a:t>
            </a:r>
            <a:r>
              <a:rPr lang="en-US" sz="3200" dirty="0" smtClean="0"/>
              <a:t>III</a:t>
            </a:r>
            <a:endParaRPr lang="ru-RU" sz="32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5500694" y="4857760"/>
            <a:ext cx="271464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Митрополита </a:t>
            </a:r>
            <a:r>
              <a:rPr lang="ru-RU" sz="2800" dirty="0" err="1" smtClean="0"/>
              <a:t>Макария</a:t>
            </a:r>
            <a:endParaRPr lang="ru-RU" sz="2800" dirty="0" smtClean="0"/>
          </a:p>
          <a:p>
            <a:r>
              <a:rPr lang="en-US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1000100" y="4857760"/>
            <a:ext cx="271464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Василия </a:t>
            </a:r>
            <a:r>
              <a:rPr lang="en-US" sz="2800" dirty="0" smtClean="0"/>
              <a:t>III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А3. Первый в истории России Земский собор был созван по инициативе: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 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00100" y="2500306"/>
            <a:ext cx="2714644" cy="92869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/>
              <a:t>Ивана IV</a:t>
            </a:r>
            <a:endParaRPr lang="ru-RU" sz="3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429256" y="2500306"/>
            <a:ext cx="271464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Ивана </a:t>
            </a:r>
            <a:r>
              <a:rPr lang="en-US" dirty="0" smtClean="0"/>
              <a:t>III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72132" y="4714884"/>
            <a:ext cx="271464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Митрополита </a:t>
            </a:r>
            <a:r>
              <a:rPr lang="ru-RU" dirty="0" err="1" smtClean="0"/>
              <a:t>Макария</a:t>
            </a:r>
            <a:r>
              <a:rPr lang="ru-RU" dirty="0" smtClean="0"/>
              <a:t> </a:t>
            </a:r>
          </a:p>
          <a:p>
            <a:r>
              <a:rPr lang="en-US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1538" y="4714884"/>
            <a:ext cx="271464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Василия  </a:t>
            </a:r>
            <a:r>
              <a:rPr lang="en-US" dirty="0" smtClean="0"/>
              <a:t>III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85860"/>
            <a:ext cx="8858312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ru-RU" b="1" dirty="0" smtClean="0">
                <a:solidFill>
                  <a:srgbClr val="C00000"/>
                </a:solidFill>
              </a:rPr>
              <a:t>4.</a:t>
            </a:r>
            <a:r>
              <a:rPr lang="ru-RU" b="1" dirty="0" smtClean="0"/>
              <a:t> Последний из династии Рюриковичей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71472" y="2428868"/>
            <a:ext cx="292895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Иван Васильевич</a:t>
            </a:r>
            <a:endParaRPr lang="ru-RU" sz="3200" b="1" dirty="0"/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5357818" y="2428868"/>
            <a:ext cx="278608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Федор Иванович </a:t>
            </a:r>
            <a:endParaRPr lang="ru-RU" sz="3200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642910" y="4572008"/>
            <a:ext cx="278608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Федор Борисович</a:t>
            </a:r>
            <a:endParaRPr lang="ru-RU" sz="3200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214942" y="4572008"/>
            <a:ext cx="285752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Борис Федорович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371</TotalTime>
  <Words>852</Words>
  <PresentationFormat>Экран (4:3)</PresentationFormat>
  <Paragraphs>182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Городская</vt:lpstr>
      <vt:lpstr>Работу выполнила:  учитель истории и обществознания  МОУ «Средняя школа №7» Геворкян Лора Гарниковна </vt:lpstr>
      <vt:lpstr>Цель:</vt:lpstr>
      <vt:lpstr>А1 Годы правления Василия III</vt:lpstr>
      <vt:lpstr>А 1. Годы правления Василия III</vt:lpstr>
      <vt:lpstr>А2. Годы правления Ивана Грозного  </vt:lpstr>
      <vt:lpstr>А2. Годы правления Ивана Грозного  </vt:lpstr>
      <vt:lpstr>А3.Первый в истории России Земский собор был созван по инициативе:   </vt:lpstr>
      <vt:lpstr>А3. Первый в истории России Земский собор был созван по инициативе:   </vt:lpstr>
      <vt:lpstr>A4. Последний из династии Рюриковичей  </vt:lpstr>
      <vt:lpstr>А 4. Последний из династии Рюриковичей</vt:lpstr>
      <vt:lpstr>A5. Главная задача Ливонской войны: </vt:lpstr>
      <vt:lpstr>A5. Главная задача Ливонской войны: </vt:lpstr>
      <vt:lpstr>А6. Что из названного относится к итогам внешней политики Ивана IV?  </vt:lpstr>
      <vt:lpstr>А6. Что из названного относится к итогам внешней политики Ивана IV?  </vt:lpstr>
      <vt:lpstr>А7. Во время опричнины страна была разделена на две части:  </vt:lpstr>
      <vt:lpstr>А7. Во время опричнины страна была разделена на две части:  </vt:lpstr>
      <vt:lpstr>А8. Книгопечатание в России началось в царствование: </vt:lpstr>
      <vt:lpstr>А8. Книгопечатание в России началось в царствование; </vt:lpstr>
      <vt:lpstr>А9. Какое из названных событий относится к XVI в.  </vt:lpstr>
      <vt:lpstr>А9. Какое из названных событий относится к XVI в.  </vt:lpstr>
      <vt:lpstr>А 10. Как называлось наследственное владение, которое можно было продать, купить, завещать?</vt:lpstr>
      <vt:lpstr>А10. Как называлось наследственное владение, которое можно было продать, купить, завещать?  </vt:lpstr>
      <vt:lpstr>А11. Кто из названных лиц был современником царя Ивана Грозного</vt:lpstr>
      <vt:lpstr>А11. Кто из названных лиц был современником царя Ивана Грозного</vt:lpstr>
      <vt:lpstr>А 12.  Что из названного было одной из причин поражения России в Ливонской войне?</vt:lpstr>
      <vt:lpstr>А12. Что из названного было одной из причин поражения России в Ливонской войне?</vt:lpstr>
      <vt:lpstr>А13. Верны ли следующие суждения об опричнине: </vt:lpstr>
      <vt:lpstr>А13. Верны ли следующие суждения об опричнине:  </vt:lpstr>
      <vt:lpstr>А14. Поход Ермака в Сибирь был организован на средства: </vt:lpstr>
      <vt:lpstr>А14 Поход Ермака в Сибирь был организован на средства: </vt:lpstr>
      <vt:lpstr>А15. Новым патриархом Московским и Всея Руси в 1589 г. стал: </vt:lpstr>
      <vt:lpstr>А15. Новым патриархом Московским и Всея Руси в 1589 г. стал: </vt:lpstr>
      <vt:lpstr>Источники</vt:lpstr>
      <vt:lpstr>Неправильный ответ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А1 Семь электронов во внешнем электронном слое находятся у атома </dc:title>
  <cp:lastModifiedBy>МВСОУ - "ОСОШ"</cp:lastModifiedBy>
  <cp:revision>69</cp:revision>
  <dcterms:modified xsi:type="dcterms:W3CDTF">2011-03-29T09:34:46Z</dcterms:modified>
</cp:coreProperties>
</file>