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590350-80DF-46A5-B84C-EC9C5DED6135}" type="doc">
      <dgm:prSet loTypeId="urn:microsoft.com/office/officeart/2005/8/layout/cycle3" loCatId="cycle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80DC91F4-737C-4739-8217-DFDC5687DD6C}">
      <dgm:prSet phldrT="[Текст]" custT="1"/>
      <dgm:spPr/>
      <dgm:t>
        <a:bodyPr/>
        <a:lstStyle/>
        <a:p>
          <a:r>
            <a:rPr lang="ru-RU" sz="1800" b="1" cap="all" baseline="0" dirty="0" smtClean="0">
              <a:solidFill>
                <a:schemeClr val="bg1"/>
              </a:solidFill>
            </a:rPr>
            <a:t>Целенаправленность</a:t>
          </a:r>
          <a:r>
            <a:rPr lang="ru-RU" sz="1500" dirty="0" smtClean="0"/>
            <a:t> </a:t>
          </a:r>
          <a:endParaRPr lang="ru-RU" sz="1500" dirty="0"/>
        </a:p>
      </dgm:t>
    </dgm:pt>
    <dgm:pt modelId="{027E5048-9D19-49A2-A164-E832447A5C4E}" type="parTrans" cxnId="{F8BE2759-CF53-4632-8640-D99096C292BC}">
      <dgm:prSet/>
      <dgm:spPr/>
      <dgm:t>
        <a:bodyPr/>
        <a:lstStyle/>
        <a:p>
          <a:endParaRPr lang="ru-RU"/>
        </a:p>
      </dgm:t>
    </dgm:pt>
    <dgm:pt modelId="{31A9AEBA-B7DD-4442-A0FC-724153CB43D0}" type="sibTrans" cxnId="{F8BE2759-CF53-4632-8640-D99096C292BC}">
      <dgm:prSet/>
      <dgm:spPr/>
      <dgm:t>
        <a:bodyPr/>
        <a:lstStyle/>
        <a:p>
          <a:endParaRPr lang="ru-RU"/>
        </a:p>
      </dgm:t>
    </dgm:pt>
    <dgm:pt modelId="{7EDB79E4-DDFA-447D-A1A4-3B728D5176AB}">
      <dgm:prSet phldrT="[Текст]" custT="1"/>
      <dgm:spPr/>
      <dgm:t>
        <a:bodyPr/>
        <a:lstStyle/>
        <a:p>
          <a:r>
            <a:rPr lang="ru-RU" sz="1800" b="1" cap="all" baseline="0" dirty="0" smtClean="0">
              <a:solidFill>
                <a:schemeClr val="bg1"/>
              </a:solidFill>
            </a:rPr>
            <a:t>Объективность</a:t>
          </a:r>
          <a:r>
            <a:rPr lang="ru-RU" sz="1500" dirty="0" smtClean="0"/>
            <a:t> </a:t>
          </a:r>
          <a:endParaRPr lang="ru-RU" sz="1500" dirty="0"/>
        </a:p>
      </dgm:t>
    </dgm:pt>
    <dgm:pt modelId="{E7736363-4129-4B90-A5B1-99C903704FCA}" type="parTrans" cxnId="{CDFDECF1-F938-4E15-B97A-E8D0F94DCDE0}">
      <dgm:prSet/>
      <dgm:spPr/>
      <dgm:t>
        <a:bodyPr/>
        <a:lstStyle/>
        <a:p>
          <a:endParaRPr lang="ru-RU"/>
        </a:p>
      </dgm:t>
    </dgm:pt>
    <dgm:pt modelId="{488E4162-F385-4FC6-A58E-A77AF3A97B27}" type="sibTrans" cxnId="{CDFDECF1-F938-4E15-B97A-E8D0F94DCDE0}">
      <dgm:prSet/>
      <dgm:spPr/>
      <dgm:t>
        <a:bodyPr/>
        <a:lstStyle/>
        <a:p>
          <a:endParaRPr lang="ru-RU"/>
        </a:p>
      </dgm:t>
    </dgm:pt>
    <dgm:pt modelId="{892A46C6-7B30-4280-B7FC-CCD855FBE38B}">
      <dgm:prSet phldrT="[Текст]" custT="1"/>
      <dgm:spPr/>
      <dgm:t>
        <a:bodyPr/>
        <a:lstStyle/>
        <a:p>
          <a:r>
            <a:rPr lang="ru-RU" sz="1800" b="1" cap="all" baseline="0" dirty="0" smtClean="0">
              <a:solidFill>
                <a:schemeClr val="bg1"/>
              </a:solidFill>
            </a:rPr>
            <a:t>Всесторонность</a:t>
          </a:r>
          <a:r>
            <a:rPr lang="ru-RU" sz="1500" dirty="0" smtClean="0"/>
            <a:t> </a:t>
          </a:r>
          <a:endParaRPr lang="ru-RU" sz="1500" dirty="0"/>
        </a:p>
      </dgm:t>
    </dgm:pt>
    <dgm:pt modelId="{68CAAE03-6412-4662-8A78-AFF320AC4C9F}" type="parTrans" cxnId="{E13E087B-1F7E-476E-9C7E-4A3D31CBC9A0}">
      <dgm:prSet/>
      <dgm:spPr/>
      <dgm:t>
        <a:bodyPr/>
        <a:lstStyle/>
        <a:p>
          <a:endParaRPr lang="ru-RU"/>
        </a:p>
      </dgm:t>
    </dgm:pt>
    <dgm:pt modelId="{51E11055-8856-46E2-A7EC-7B899D03211F}" type="sibTrans" cxnId="{E13E087B-1F7E-476E-9C7E-4A3D31CBC9A0}">
      <dgm:prSet/>
      <dgm:spPr/>
      <dgm:t>
        <a:bodyPr/>
        <a:lstStyle/>
        <a:p>
          <a:endParaRPr lang="ru-RU"/>
        </a:p>
      </dgm:t>
    </dgm:pt>
    <dgm:pt modelId="{7D156C30-EAA2-4DEE-A9A7-652D4B7E789A}">
      <dgm:prSet phldrT="[Текст]" custT="1"/>
      <dgm:spPr/>
      <dgm:t>
        <a:bodyPr/>
        <a:lstStyle/>
        <a:p>
          <a:r>
            <a:rPr lang="ru-RU" sz="1800" b="1" cap="all" baseline="0" dirty="0" smtClean="0">
              <a:solidFill>
                <a:schemeClr val="bg1"/>
              </a:solidFill>
            </a:rPr>
            <a:t>Регулярность</a:t>
          </a:r>
        </a:p>
        <a:p>
          <a:r>
            <a:rPr lang="ru-RU" sz="1600" b="1" dirty="0" smtClean="0">
              <a:solidFill>
                <a:schemeClr val="bg1"/>
              </a:solidFill>
            </a:rPr>
            <a:t>(текущий контроль) </a:t>
          </a:r>
          <a:r>
            <a:rPr lang="ru-RU" sz="1600" b="1" dirty="0" smtClean="0"/>
            <a:t> </a:t>
          </a:r>
          <a:endParaRPr lang="ru-RU" sz="1600" b="1" dirty="0"/>
        </a:p>
      </dgm:t>
    </dgm:pt>
    <dgm:pt modelId="{5155AA59-DEA4-45BE-91C6-880E047FFB1D}" type="parTrans" cxnId="{7909F41C-819C-4644-B834-2C17E237F06D}">
      <dgm:prSet/>
      <dgm:spPr/>
      <dgm:t>
        <a:bodyPr/>
        <a:lstStyle/>
        <a:p>
          <a:endParaRPr lang="ru-RU"/>
        </a:p>
      </dgm:t>
    </dgm:pt>
    <dgm:pt modelId="{2A1BD591-C3B2-4B75-BC25-A7339652673B}" type="sibTrans" cxnId="{7909F41C-819C-4644-B834-2C17E237F06D}">
      <dgm:prSet/>
      <dgm:spPr/>
      <dgm:t>
        <a:bodyPr/>
        <a:lstStyle/>
        <a:p>
          <a:endParaRPr lang="ru-RU"/>
        </a:p>
      </dgm:t>
    </dgm:pt>
    <dgm:pt modelId="{B963571B-C05C-40DC-A1E8-AC85C5E0EA79}">
      <dgm:prSet phldrT="[Текст]" custT="1"/>
      <dgm:spPr/>
      <dgm:t>
        <a:bodyPr/>
        <a:lstStyle/>
        <a:p>
          <a:r>
            <a:rPr lang="ru-RU" sz="1800" b="1" cap="all" baseline="0" dirty="0" smtClean="0">
              <a:solidFill>
                <a:schemeClr val="bg1"/>
              </a:solidFill>
            </a:rPr>
            <a:t>Итоговая работа</a:t>
          </a:r>
        </a:p>
        <a:p>
          <a:r>
            <a:rPr lang="ru-RU" sz="1600" b="1" cap="all" baseline="0" dirty="0" smtClean="0">
              <a:solidFill>
                <a:schemeClr val="bg1"/>
              </a:solidFill>
            </a:rPr>
            <a:t>(</a:t>
          </a:r>
          <a:r>
            <a:rPr lang="ru-RU" sz="1600" b="1" dirty="0" smtClean="0">
              <a:solidFill>
                <a:schemeClr val="bg1"/>
              </a:solidFill>
            </a:rPr>
            <a:t> для определения профиля и перевода в следующий класс.)</a:t>
          </a:r>
          <a:endParaRPr lang="ru-RU" sz="1600" b="1" dirty="0">
            <a:solidFill>
              <a:schemeClr val="bg1"/>
            </a:solidFill>
          </a:endParaRPr>
        </a:p>
      </dgm:t>
    </dgm:pt>
    <dgm:pt modelId="{DA9D846E-3843-48B5-8A52-57CB108F5363}" type="parTrans" cxnId="{D02E9E23-A921-479F-B94E-5DC5368255A9}">
      <dgm:prSet/>
      <dgm:spPr/>
      <dgm:t>
        <a:bodyPr/>
        <a:lstStyle/>
        <a:p>
          <a:endParaRPr lang="ru-RU"/>
        </a:p>
      </dgm:t>
    </dgm:pt>
    <dgm:pt modelId="{965F2BD6-8EB2-44FE-8465-67BE306C21CD}" type="sibTrans" cxnId="{D02E9E23-A921-479F-B94E-5DC5368255A9}">
      <dgm:prSet/>
      <dgm:spPr/>
      <dgm:t>
        <a:bodyPr/>
        <a:lstStyle/>
        <a:p>
          <a:endParaRPr lang="ru-RU"/>
        </a:p>
      </dgm:t>
    </dgm:pt>
    <dgm:pt modelId="{DF25F45D-4260-4CA8-A936-0A1AB8BF2287}" type="pres">
      <dgm:prSet presAssocID="{99590350-80DF-46A5-B84C-EC9C5DED6135}" presName="Name0" presStyleCnt="0">
        <dgm:presLayoutVars>
          <dgm:dir/>
          <dgm:resizeHandles val="exact"/>
        </dgm:presLayoutVars>
      </dgm:prSet>
      <dgm:spPr/>
    </dgm:pt>
    <dgm:pt modelId="{D7EBD1BB-29C1-4B40-9881-54DBF8ABECA5}" type="pres">
      <dgm:prSet presAssocID="{99590350-80DF-46A5-B84C-EC9C5DED6135}" presName="cycle" presStyleCnt="0"/>
      <dgm:spPr/>
    </dgm:pt>
    <dgm:pt modelId="{E2436A62-AEE7-4A1D-900C-CB2BEBA99FB6}" type="pres">
      <dgm:prSet presAssocID="{80DC91F4-737C-4739-8217-DFDC5687DD6C}" presName="nodeFirstNode" presStyleLbl="node1" presStyleIdx="0" presStyleCnt="5" custScaleX="148713">
        <dgm:presLayoutVars>
          <dgm:bulletEnabled val="1"/>
        </dgm:presLayoutVars>
      </dgm:prSet>
      <dgm:spPr/>
    </dgm:pt>
    <dgm:pt modelId="{5BFC5BD5-CB5A-410B-89DB-98CF957FF16C}" type="pres">
      <dgm:prSet presAssocID="{31A9AEBA-B7DD-4442-A0FC-724153CB43D0}" presName="sibTransFirstNode" presStyleLbl="bgShp" presStyleIdx="0" presStyleCnt="1"/>
      <dgm:spPr/>
    </dgm:pt>
    <dgm:pt modelId="{2E5E3FD8-5CAD-40C7-9605-16B0C409931B}" type="pres">
      <dgm:prSet presAssocID="{7EDB79E4-DDFA-447D-A1A4-3B728D5176AB}" presName="nodeFollowingNodes" presStyleLbl="node1" presStyleIdx="1" presStyleCnt="5" custScaleX="124962">
        <dgm:presLayoutVars>
          <dgm:bulletEnabled val="1"/>
        </dgm:presLayoutVars>
      </dgm:prSet>
      <dgm:spPr/>
    </dgm:pt>
    <dgm:pt modelId="{16C3642F-7E7F-44BE-BE0A-331A28CCA0DA}" type="pres">
      <dgm:prSet presAssocID="{892A46C6-7B30-4280-B7FC-CCD855FBE38B}" presName="nodeFollowingNodes" presStyleLbl="node1" presStyleIdx="2" presStyleCnt="5" custScaleX="116310" custRadScaleRad="104985" custRadScaleInc="-9067">
        <dgm:presLayoutVars>
          <dgm:bulletEnabled val="1"/>
        </dgm:presLayoutVars>
      </dgm:prSet>
      <dgm:spPr/>
    </dgm:pt>
    <dgm:pt modelId="{BDCC1395-B2F0-4B7B-BCFD-E0EFCF7591D5}" type="pres">
      <dgm:prSet presAssocID="{7D156C30-EAA2-4DEE-A9A7-652D4B7E789A}" presName="nodeFollowingNodes" presStyleLbl="node1" presStyleIdx="3" presStyleCnt="5" custScaleX="117519" custRadScaleRad="102863" custRadScaleInc="68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26B551-DCB3-48A8-91EB-ADDA2FE57B48}" type="pres">
      <dgm:prSet presAssocID="{B963571B-C05C-40DC-A1E8-AC85C5E0EA79}" presName="nodeFollowingNodes" presStyleLbl="node1" presStyleIdx="4" presStyleCnt="5" custScaleX="1327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196612-024D-4B09-AC0E-246AF1DDB996}" type="presOf" srcId="{7D156C30-EAA2-4DEE-A9A7-652D4B7E789A}" destId="{BDCC1395-B2F0-4B7B-BCFD-E0EFCF7591D5}" srcOrd="0" destOrd="0" presId="urn:microsoft.com/office/officeart/2005/8/layout/cycle3"/>
    <dgm:cxn modelId="{D3BF70D0-4AB4-4BD1-A37A-F3940F3CB6FE}" type="presOf" srcId="{7EDB79E4-DDFA-447D-A1A4-3B728D5176AB}" destId="{2E5E3FD8-5CAD-40C7-9605-16B0C409931B}" srcOrd="0" destOrd="0" presId="urn:microsoft.com/office/officeart/2005/8/layout/cycle3"/>
    <dgm:cxn modelId="{EFA5BC7D-0E4B-4388-93FD-5F2F86C5E310}" type="presOf" srcId="{892A46C6-7B30-4280-B7FC-CCD855FBE38B}" destId="{16C3642F-7E7F-44BE-BE0A-331A28CCA0DA}" srcOrd="0" destOrd="0" presId="urn:microsoft.com/office/officeart/2005/8/layout/cycle3"/>
    <dgm:cxn modelId="{293C3764-65ED-432F-B47E-8844F6B019DE}" type="presOf" srcId="{80DC91F4-737C-4739-8217-DFDC5687DD6C}" destId="{E2436A62-AEE7-4A1D-900C-CB2BEBA99FB6}" srcOrd="0" destOrd="0" presId="urn:microsoft.com/office/officeart/2005/8/layout/cycle3"/>
    <dgm:cxn modelId="{1EA35294-F185-424F-B9AF-5BD32F922344}" type="presOf" srcId="{B963571B-C05C-40DC-A1E8-AC85C5E0EA79}" destId="{EC26B551-DCB3-48A8-91EB-ADDA2FE57B48}" srcOrd="0" destOrd="0" presId="urn:microsoft.com/office/officeart/2005/8/layout/cycle3"/>
    <dgm:cxn modelId="{BA060A48-FE50-4881-A780-F6B4FCD50545}" type="presOf" srcId="{31A9AEBA-B7DD-4442-A0FC-724153CB43D0}" destId="{5BFC5BD5-CB5A-410B-89DB-98CF957FF16C}" srcOrd="0" destOrd="0" presId="urn:microsoft.com/office/officeart/2005/8/layout/cycle3"/>
    <dgm:cxn modelId="{D02E9E23-A921-479F-B94E-5DC5368255A9}" srcId="{99590350-80DF-46A5-B84C-EC9C5DED6135}" destId="{B963571B-C05C-40DC-A1E8-AC85C5E0EA79}" srcOrd="4" destOrd="0" parTransId="{DA9D846E-3843-48B5-8A52-57CB108F5363}" sibTransId="{965F2BD6-8EB2-44FE-8465-67BE306C21CD}"/>
    <dgm:cxn modelId="{C92B82AF-EDDF-4937-BD85-BFF80F54E212}" type="presOf" srcId="{99590350-80DF-46A5-B84C-EC9C5DED6135}" destId="{DF25F45D-4260-4CA8-A936-0A1AB8BF2287}" srcOrd="0" destOrd="0" presId="urn:microsoft.com/office/officeart/2005/8/layout/cycle3"/>
    <dgm:cxn modelId="{F8BE2759-CF53-4632-8640-D99096C292BC}" srcId="{99590350-80DF-46A5-B84C-EC9C5DED6135}" destId="{80DC91F4-737C-4739-8217-DFDC5687DD6C}" srcOrd="0" destOrd="0" parTransId="{027E5048-9D19-49A2-A164-E832447A5C4E}" sibTransId="{31A9AEBA-B7DD-4442-A0FC-724153CB43D0}"/>
    <dgm:cxn modelId="{7909F41C-819C-4644-B834-2C17E237F06D}" srcId="{99590350-80DF-46A5-B84C-EC9C5DED6135}" destId="{7D156C30-EAA2-4DEE-A9A7-652D4B7E789A}" srcOrd="3" destOrd="0" parTransId="{5155AA59-DEA4-45BE-91C6-880E047FFB1D}" sibTransId="{2A1BD591-C3B2-4B75-BC25-A7339652673B}"/>
    <dgm:cxn modelId="{E13E087B-1F7E-476E-9C7E-4A3D31CBC9A0}" srcId="{99590350-80DF-46A5-B84C-EC9C5DED6135}" destId="{892A46C6-7B30-4280-B7FC-CCD855FBE38B}" srcOrd="2" destOrd="0" parTransId="{68CAAE03-6412-4662-8A78-AFF320AC4C9F}" sibTransId="{51E11055-8856-46E2-A7EC-7B899D03211F}"/>
    <dgm:cxn modelId="{CDFDECF1-F938-4E15-B97A-E8D0F94DCDE0}" srcId="{99590350-80DF-46A5-B84C-EC9C5DED6135}" destId="{7EDB79E4-DDFA-447D-A1A4-3B728D5176AB}" srcOrd="1" destOrd="0" parTransId="{E7736363-4129-4B90-A5B1-99C903704FCA}" sibTransId="{488E4162-F385-4FC6-A58E-A77AF3A97B27}"/>
    <dgm:cxn modelId="{CEFDF500-2473-4DE8-B229-F6C3B93456C1}" type="presParOf" srcId="{DF25F45D-4260-4CA8-A936-0A1AB8BF2287}" destId="{D7EBD1BB-29C1-4B40-9881-54DBF8ABECA5}" srcOrd="0" destOrd="0" presId="urn:microsoft.com/office/officeart/2005/8/layout/cycle3"/>
    <dgm:cxn modelId="{A84FF4AF-53BD-4EBD-827B-A6B42CD92C30}" type="presParOf" srcId="{D7EBD1BB-29C1-4B40-9881-54DBF8ABECA5}" destId="{E2436A62-AEE7-4A1D-900C-CB2BEBA99FB6}" srcOrd="0" destOrd="0" presId="urn:microsoft.com/office/officeart/2005/8/layout/cycle3"/>
    <dgm:cxn modelId="{9943B83D-CFE0-418C-8A20-C8E9DD94C8CF}" type="presParOf" srcId="{D7EBD1BB-29C1-4B40-9881-54DBF8ABECA5}" destId="{5BFC5BD5-CB5A-410B-89DB-98CF957FF16C}" srcOrd="1" destOrd="0" presId="urn:microsoft.com/office/officeart/2005/8/layout/cycle3"/>
    <dgm:cxn modelId="{3CB77445-9702-4111-BF08-B4007F29027E}" type="presParOf" srcId="{D7EBD1BB-29C1-4B40-9881-54DBF8ABECA5}" destId="{2E5E3FD8-5CAD-40C7-9605-16B0C409931B}" srcOrd="2" destOrd="0" presId="urn:microsoft.com/office/officeart/2005/8/layout/cycle3"/>
    <dgm:cxn modelId="{7DA35F46-99A2-41D1-B962-A91B7FBC2580}" type="presParOf" srcId="{D7EBD1BB-29C1-4B40-9881-54DBF8ABECA5}" destId="{16C3642F-7E7F-44BE-BE0A-331A28CCA0DA}" srcOrd="3" destOrd="0" presId="urn:microsoft.com/office/officeart/2005/8/layout/cycle3"/>
    <dgm:cxn modelId="{41BEB723-BCDA-4794-994F-142982FB5CC6}" type="presParOf" srcId="{D7EBD1BB-29C1-4B40-9881-54DBF8ABECA5}" destId="{BDCC1395-B2F0-4B7B-BCFD-E0EFCF7591D5}" srcOrd="4" destOrd="0" presId="urn:microsoft.com/office/officeart/2005/8/layout/cycle3"/>
    <dgm:cxn modelId="{C5DAFE12-978E-4909-918B-69D18018E1A3}" type="presParOf" srcId="{D7EBD1BB-29C1-4B40-9881-54DBF8ABECA5}" destId="{EC26B551-DCB3-48A8-91EB-ADDA2FE57B48}" srcOrd="5" destOrd="0" presId="urn:microsoft.com/office/officeart/2005/8/layout/cycle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05E2C8E4-5FCF-4E77-AE15-C7443BF48B3A}" type="datetimeFigureOut">
              <a:rPr lang="ru-RU" smtClean="0"/>
              <a:t>29.03.2011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256B374-765E-402A-8AD7-3E65CF416B6B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357298"/>
            <a:ext cx="7700962" cy="1285884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solidFill>
                  <a:srgbClr val="FF0000"/>
                </a:solidFill>
              </a:rPr>
              <a:t>Итоговое </a:t>
            </a:r>
            <a:r>
              <a:rPr lang="ru-RU" sz="4000" b="1" dirty="0">
                <a:solidFill>
                  <a:srgbClr val="FF0000"/>
                </a:solidFill>
              </a:rPr>
              <a:t>диагностирование знаний, умений и навыков обучающихся 5-8 классов </a:t>
            </a: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9452" y="3071810"/>
            <a:ext cx="6774548" cy="175260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 smtClean="0"/>
              <a:t>Презентацию приготовила</a:t>
            </a:r>
          </a:p>
          <a:p>
            <a:pPr algn="l"/>
            <a:r>
              <a:rPr lang="ru-RU" dirty="0" smtClean="0"/>
              <a:t>Геворкян Лора Гарниковна,</a:t>
            </a:r>
          </a:p>
          <a:p>
            <a:pPr algn="l"/>
            <a:r>
              <a:rPr lang="ru-RU" dirty="0" smtClean="0"/>
              <a:t>учитель истории и обществознания</a:t>
            </a:r>
            <a:endParaRPr lang="ru-RU" dirty="0" smtClean="0"/>
          </a:p>
          <a:p>
            <a:pPr algn="l"/>
            <a:r>
              <a:rPr lang="ru-RU" dirty="0" smtClean="0"/>
              <a:t>МОУ «Средняя школа № 7 г. Балаково»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0000" t="18085" b="3578"/>
          <a:stretch>
            <a:fillRect/>
          </a:stretch>
        </p:blipFill>
        <p:spPr bwMode="auto">
          <a:xfrm>
            <a:off x="0" y="4489859"/>
            <a:ext cx="1857356" cy="2368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72400" cy="857256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Цель итогового контроля: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71472" y="1357298"/>
            <a:ext cx="7772400" cy="3143272"/>
          </a:xfrm>
        </p:spPr>
        <p:txBody>
          <a:bodyPr>
            <a:normAutofit/>
          </a:bodyPr>
          <a:lstStyle/>
          <a:p>
            <a:pPr algn="l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3200" dirty="0" smtClean="0"/>
              <a:t> определение </a:t>
            </a:r>
            <a:r>
              <a:rPr lang="ru-RU" sz="3200" dirty="0" smtClean="0"/>
              <a:t>качества усвоения учащимися программного </a:t>
            </a:r>
            <a:r>
              <a:rPr lang="ru-RU" sz="3200" dirty="0" smtClean="0"/>
              <a:t>материала</a:t>
            </a:r>
          </a:p>
          <a:p>
            <a:pPr algn="l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3200" dirty="0" smtClean="0"/>
              <a:t> </a:t>
            </a:r>
            <a:r>
              <a:rPr lang="ru-RU" sz="3200" dirty="0" smtClean="0"/>
              <a:t> диагностирование </a:t>
            </a:r>
            <a:r>
              <a:rPr lang="ru-RU" sz="3200" dirty="0" smtClean="0"/>
              <a:t>и корректировка </a:t>
            </a:r>
            <a:r>
              <a:rPr lang="ru-RU" sz="3200" dirty="0" smtClean="0"/>
              <a:t>знаний </a:t>
            </a:r>
            <a:r>
              <a:rPr lang="ru-RU" sz="3200" dirty="0" smtClean="0"/>
              <a:t>и </a:t>
            </a:r>
            <a:r>
              <a:rPr lang="ru-RU" sz="3200" dirty="0" smtClean="0"/>
              <a:t>умений учащихся</a:t>
            </a:r>
          </a:p>
          <a:p>
            <a:pPr algn="l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3200" dirty="0" smtClean="0"/>
              <a:t> </a:t>
            </a:r>
            <a:r>
              <a:rPr lang="ru-RU" sz="3200" dirty="0" smtClean="0"/>
              <a:t> </a:t>
            </a:r>
            <a:r>
              <a:rPr lang="ru-RU" sz="3200" dirty="0" smtClean="0"/>
              <a:t>воспитание ответственности к учебной работе.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214818"/>
            <a:ext cx="3714744" cy="2643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 l="20000" t="18085" b="3578"/>
          <a:stretch>
            <a:fillRect/>
          </a:stretch>
        </p:blipFill>
        <p:spPr bwMode="auto">
          <a:xfrm>
            <a:off x="0" y="4929198"/>
            <a:ext cx="151277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6767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Функции и формы </a:t>
            </a:r>
            <a:r>
              <a:rPr lang="ru-RU" b="1" dirty="0" smtClean="0">
                <a:solidFill>
                  <a:srgbClr val="FF0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онтроля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928670"/>
            <a:ext cx="4040188" cy="500066"/>
          </a:xfrm>
        </p:spPr>
        <p:txBody>
          <a:bodyPr/>
          <a:lstStyle/>
          <a:p>
            <a:pPr algn="ctr"/>
            <a:r>
              <a:rPr lang="ru-RU" sz="2400" b="1" dirty="0" smtClean="0"/>
              <a:t>Функции контроля:  </a:t>
            </a:r>
            <a:endParaRPr lang="ru-RU" sz="2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3438" y="857232"/>
            <a:ext cx="4041775" cy="571504"/>
          </a:xfrm>
        </p:spPr>
        <p:txBody>
          <a:bodyPr/>
          <a:lstStyle/>
          <a:p>
            <a:pPr algn="ctr"/>
            <a:r>
              <a:rPr lang="ru-RU" sz="2400" b="1" dirty="0" smtClean="0"/>
              <a:t>Формы контроля </a:t>
            </a:r>
            <a:endParaRPr lang="ru-RU" sz="24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1"/>
            <a:ext cx="3543296" cy="2495559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SzPct val="81000"/>
              <a:buFont typeface="Wingdings" pitchFamily="2" charset="2"/>
              <a:buChar char="v"/>
            </a:pPr>
            <a:r>
              <a:rPr lang="ru-RU" sz="2400" b="1" dirty="0" smtClean="0"/>
              <a:t>обучающая</a:t>
            </a:r>
          </a:p>
          <a:p>
            <a:pPr>
              <a:buClr>
                <a:srgbClr val="FF0000"/>
              </a:buClr>
              <a:buSzPct val="81000"/>
              <a:buFont typeface="Wingdings" pitchFamily="2" charset="2"/>
              <a:buChar char="v"/>
            </a:pPr>
            <a:r>
              <a:rPr lang="ru-RU" sz="2400" b="1" dirty="0" smtClean="0"/>
              <a:t>диагностическая</a:t>
            </a:r>
          </a:p>
          <a:p>
            <a:pPr>
              <a:buClr>
                <a:srgbClr val="FF0000"/>
              </a:buClr>
              <a:buSzPct val="81000"/>
              <a:buFont typeface="Wingdings" pitchFamily="2" charset="2"/>
              <a:buChar char="v"/>
            </a:pPr>
            <a:r>
              <a:rPr lang="ru-RU" sz="2400" b="1" dirty="0" smtClean="0"/>
              <a:t>п</a:t>
            </a:r>
            <a:r>
              <a:rPr lang="ru-RU" sz="2400" b="1" dirty="0" smtClean="0"/>
              <a:t>рогностическая</a:t>
            </a:r>
          </a:p>
          <a:p>
            <a:pPr>
              <a:buClr>
                <a:srgbClr val="FF0000"/>
              </a:buClr>
              <a:buSzPct val="81000"/>
              <a:buFont typeface="Wingdings" pitchFamily="2" charset="2"/>
              <a:buChar char="v"/>
            </a:pPr>
            <a:r>
              <a:rPr lang="ru-RU" sz="2400" b="1" dirty="0" smtClean="0"/>
              <a:t>р</a:t>
            </a:r>
            <a:r>
              <a:rPr lang="ru-RU" sz="2400" b="1" dirty="0" smtClean="0"/>
              <a:t>азвивающая</a:t>
            </a:r>
          </a:p>
          <a:p>
            <a:pPr>
              <a:buClr>
                <a:srgbClr val="FF0000"/>
              </a:buClr>
              <a:buSzPct val="81000"/>
              <a:buFont typeface="Wingdings" pitchFamily="2" charset="2"/>
              <a:buChar char="v"/>
            </a:pPr>
            <a:r>
              <a:rPr lang="ru-RU" sz="2400" b="1" dirty="0" smtClean="0"/>
              <a:t>о</a:t>
            </a:r>
            <a:r>
              <a:rPr lang="ru-RU" sz="2400" b="1" dirty="0" smtClean="0"/>
              <a:t>риентирующая</a:t>
            </a:r>
          </a:p>
          <a:p>
            <a:pPr>
              <a:buClr>
                <a:srgbClr val="FF0000"/>
              </a:buClr>
              <a:buSzPct val="81000"/>
              <a:buFont typeface="Wingdings" pitchFamily="2" charset="2"/>
              <a:buChar char="v"/>
            </a:pPr>
            <a:r>
              <a:rPr lang="ru-RU" sz="2400" b="1" dirty="0" smtClean="0"/>
              <a:t>воспитывающая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43372" y="2362200"/>
            <a:ext cx="5000628" cy="4138634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Clr>
                <a:srgbClr val="FF0000"/>
              </a:buClr>
              <a:buSzPct val="75000"/>
              <a:buFont typeface="Wingdings" pitchFamily="2" charset="2"/>
              <a:buChar char="v"/>
            </a:pPr>
            <a:r>
              <a:rPr lang="ru-RU" sz="2000" b="1" dirty="0" smtClean="0"/>
              <a:t>устные </a:t>
            </a:r>
            <a:r>
              <a:rPr lang="ru-RU" sz="2000" b="1" dirty="0" smtClean="0"/>
              <a:t>индивидуальные </a:t>
            </a:r>
            <a:r>
              <a:rPr lang="ru-RU" sz="2000" b="1" dirty="0" smtClean="0"/>
              <a:t>опросы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v"/>
            </a:pPr>
            <a:r>
              <a:rPr lang="ru-RU" sz="2000" b="1" dirty="0" smtClean="0"/>
              <a:t>письменные </a:t>
            </a:r>
            <a:r>
              <a:rPr lang="ru-RU" sz="2000" b="1" dirty="0" smtClean="0"/>
              <a:t>контрольные </a:t>
            </a:r>
            <a:r>
              <a:rPr lang="ru-RU" sz="2000" b="1" dirty="0" smtClean="0"/>
              <a:t>работы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v"/>
            </a:pPr>
            <a:r>
              <a:rPr lang="ru-RU" sz="2000" b="1" dirty="0" smtClean="0"/>
              <a:t>письменные </a:t>
            </a:r>
            <a:r>
              <a:rPr lang="ru-RU" sz="2000" b="1" dirty="0" smtClean="0"/>
              <a:t>и устные </a:t>
            </a:r>
            <a:r>
              <a:rPr lang="ru-RU" sz="2000" b="1" dirty="0" smtClean="0"/>
              <a:t>зачеты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v"/>
            </a:pPr>
            <a:r>
              <a:rPr lang="ru-RU" sz="2000" b="1" dirty="0" smtClean="0"/>
              <a:t>контрольные </a:t>
            </a:r>
            <a:r>
              <a:rPr lang="ru-RU" sz="2000" b="1" dirty="0" smtClean="0"/>
              <a:t>работы программного </a:t>
            </a:r>
            <a:r>
              <a:rPr lang="ru-RU" sz="2000" b="1" dirty="0" smtClean="0"/>
              <a:t>типа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v"/>
            </a:pPr>
            <a:r>
              <a:rPr lang="ru-RU" sz="2000" b="1" dirty="0" smtClean="0"/>
              <a:t>контрольные </a:t>
            </a:r>
            <a:r>
              <a:rPr lang="ru-RU" sz="2000" b="1" dirty="0" smtClean="0"/>
              <a:t>программированные упражнения с использованием метода машинного </a:t>
            </a:r>
            <a:r>
              <a:rPr lang="ru-RU" sz="2000" b="1" dirty="0" smtClean="0"/>
              <a:t>контроля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v"/>
            </a:pPr>
            <a:r>
              <a:rPr lang="ru-RU" sz="2000" b="1" dirty="0" smtClean="0"/>
              <a:t>самостоятельные работы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v"/>
            </a:pPr>
            <a:r>
              <a:rPr lang="ru-RU" sz="2000" b="1" dirty="0" smtClean="0"/>
              <a:t>диагностические работы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v"/>
            </a:pPr>
            <a:r>
              <a:rPr lang="ru-RU" sz="2000" b="1" dirty="0" smtClean="0"/>
              <a:t>защита проектов 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v"/>
            </a:pPr>
            <a:r>
              <a:rPr lang="ru-RU" sz="2000" b="1" dirty="0" smtClean="0"/>
              <a:t>экзамены  </a:t>
            </a:r>
          </a:p>
          <a:p>
            <a:pPr>
              <a:buClr>
                <a:srgbClr val="FF0000"/>
              </a:buClr>
              <a:buSzPct val="75000"/>
              <a:buFont typeface="Wingdings" pitchFamily="2" charset="2"/>
              <a:buChar char="v"/>
            </a:pPr>
            <a:r>
              <a:rPr lang="ru-RU" sz="2000" b="1" dirty="0" smtClean="0"/>
              <a:t>тесты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l="20000" t="18085" b="3578"/>
          <a:stretch>
            <a:fillRect/>
          </a:stretch>
        </p:blipFill>
        <p:spPr bwMode="auto">
          <a:xfrm>
            <a:off x="0" y="4929198"/>
            <a:ext cx="151277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Критерии контроля: 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/>
          <a:srcRect l="20000" t="18085" b="3578"/>
          <a:stretch>
            <a:fillRect/>
          </a:stretch>
        </p:blipFill>
        <p:spPr bwMode="auto">
          <a:xfrm>
            <a:off x="0" y="4929198"/>
            <a:ext cx="151277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760" y="0"/>
            <a:ext cx="200024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76" y="1214422"/>
            <a:ext cx="77724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Основные формы и методы итогового контроля ЗУН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2844" y="1571612"/>
            <a:ext cx="9001156" cy="1928826"/>
          </a:xfrm>
        </p:spPr>
        <p:txBody>
          <a:bodyPr>
            <a:noAutofit/>
          </a:bodyPr>
          <a:lstStyle/>
          <a:p>
            <a:pPr algn="l">
              <a:buClr>
                <a:srgbClr val="FF0000"/>
              </a:buClr>
              <a:buSzPct val="81000"/>
              <a:buFont typeface="Wingdings" pitchFamily="2" charset="2"/>
              <a:buChar char="v"/>
            </a:pPr>
            <a:r>
              <a:rPr lang="ru-RU" sz="2800" dirty="0" smtClean="0"/>
              <a:t> </a:t>
            </a:r>
            <a:r>
              <a:rPr lang="ru-RU" sz="2800" b="1" dirty="0" smtClean="0"/>
              <a:t>Устные </a:t>
            </a:r>
            <a:r>
              <a:rPr lang="ru-RU" sz="2800" b="1" dirty="0" smtClean="0"/>
              <a:t>индивидуальные опросы. </a:t>
            </a:r>
            <a:endParaRPr lang="ru-RU" sz="2800" b="1" dirty="0" smtClean="0"/>
          </a:p>
          <a:p>
            <a:pPr algn="l">
              <a:buClr>
                <a:srgbClr val="FF0000"/>
              </a:buClr>
              <a:buSzPct val="81000"/>
              <a:buFont typeface="Wingdings" pitchFamily="2" charset="2"/>
              <a:buChar char="v"/>
            </a:pPr>
            <a:r>
              <a:rPr lang="ru-RU" sz="2800" dirty="0" smtClean="0"/>
              <a:t> </a:t>
            </a:r>
            <a:r>
              <a:rPr lang="ru-RU" sz="2800" b="1" dirty="0" smtClean="0"/>
              <a:t>Зачетная форма организации контроля знаний учащихся</a:t>
            </a:r>
            <a:r>
              <a:rPr lang="ru-RU" sz="2800" b="1" dirty="0" smtClean="0"/>
              <a:t>.</a:t>
            </a:r>
          </a:p>
          <a:p>
            <a:pPr algn="l">
              <a:buClr>
                <a:srgbClr val="FF0000"/>
              </a:buClr>
              <a:buSzPct val="81000"/>
              <a:buFont typeface="Wingdings" pitchFamily="2" charset="2"/>
              <a:buChar char="v"/>
            </a:pPr>
            <a:r>
              <a:rPr lang="ru-RU" sz="2800" b="1" dirty="0" smtClean="0"/>
              <a:t> </a:t>
            </a:r>
            <a:r>
              <a:rPr lang="ru-RU" sz="2800" b="1" dirty="0" smtClean="0"/>
              <a:t>Контрольные </a:t>
            </a:r>
            <a:r>
              <a:rPr lang="ru-RU" sz="2800" b="1" dirty="0" smtClean="0"/>
              <a:t>программированные упражнения с использованием метода машинного контроля</a:t>
            </a:r>
            <a:endParaRPr lang="ru-RU" sz="2800" b="1" dirty="0" smtClean="0"/>
          </a:p>
          <a:p>
            <a:pPr algn="l">
              <a:buClr>
                <a:srgbClr val="FF0000"/>
              </a:buClr>
              <a:buSzPct val="81000"/>
              <a:buFont typeface="Wingdings" pitchFamily="2" charset="2"/>
              <a:buChar char="v"/>
            </a:pPr>
            <a:r>
              <a:rPr lang="ru-RU" sz="2800" b="1" dirty="0" smtClean="0"/>
              <a:t> Тестовые задания. 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643306" y="4214818"/>
            <a:ext cx="55006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Тестовые задания:</a:t>
            </a:r>
          </a:p>
          <a:p>
            <a:pPr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/>
              <a:t>Тесты с однозначным выбором </a:t>
            </a:r>
            <a:r>
              <a:rPr lang="ru-RU" sz="2000" b="1" dirty="0" smtClean="0"/>
              <a:t>ответа</a:t>
            </a:r>
          </a:p>
          <a:p>
            <a:pPr>
              <a:buFont typeface="Wingdings" pitchFamily="2" charset="2"/>
              <a:buChar char="q"/>
            </a:pP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smtClean="0"/>
              <a:t>Тест </a:t>
            </a:r>
            <a:r>
              <a:rPr lang="ru-RU" sz="2000" b="1" dirty="0"/>
              <a:t>с многозначным </a:t>
            </a:r>
            <a:r>
              <a:rPr lang="ru-RU" sz="2000" b="1" dirty="0" smtClean="0"/>
              <a:t>ответом</a:t>
            </a:r>
          </a:p>
          <a:p>
            <a:pPr>
              <a:buFont typeface="Wingdings" pitchFamily="2" charset="2"/>
              <a:buChar char="q"/>
            </a:pP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smtClean="0"/>
              <a:t>Тесты </a:t>
            </a:r>
            <a:r>
              <a:rPr lang="ru-RU" sz="2000" b="1" dirty="0"/>
              <a:t>на </a:t>
            </a:r>
            <a:r>
              <a:rPr lang="ru-RU" sz="2000" b="1" dirty="0" smtClean="0"/>
              <a:t>дополнение</a:t>
            </a:r>
          </a:p>
          <a:p>
            <a:pPr>
              <a:buFont typeface="Wingdings" pitchFamily="2" charset="2"/>
              <a:buChar char="q"/>
            </a:pP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/>
              <a:t>Тесты перекрестного </a:t>
            </a:r>
            <a:r>
              <a:rPr lang="ru-RU" sz="2000" b="1" dirty="0" smtClean="0"/>
              <a:t>выбора</a:t>
            </a:r>
          </a:p>
          <a:p>
            <a:pPr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/>
              <a:t>Тесты </a:t>
            </a:r>
            <a:r>
              <a:rPr lang="ru-RU" sz="2000" b="1" dirty="0" smtClean="0"/>
              <a:t>идентификации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20000" t="18085" b="3578"/>
          <a:stretch>
            <a:fillRect/>
          </a:stretch>
        </p:blipFill>
        <p:spPr bwMode="auto">
          <a:xfrm>
            <a:off x="0" y="4929198"/>
            <a:ext cx="151277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428604"/>
          <a:ext cx="8501122" cy="6000792"/>
        </p:xfrm>
        <a:graphic>
          <a:graphicData uri="http://schemas.openxmlformats.org/drawingml/2006/table">
            <a:tbl>
              <a:tblPr/>
              <a:tblGrid>
                <a:gridCol w="4250561"/>
                <a:gridCol w="4250561"/>
              </a:tblGrid>
              <a:tr h="1451301">
                <a:tc>
                  <a:txBody>
                    <a:bodyPr/>
                    <a:lstStyle/>
                    <a:p>
                      <a:pPr marL="228600"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№1 </a:t>
                      </a:r>
                    </a:p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В чем сущность кризиса феодально-крепостнической системы в России? К какому времени относится его возникновение и обострение?</a:t>
                      </a:r>
                    </a:p>
                  </a:txBody>
                  <a:tcPr marL="60051" marR="60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№ 2</a:t>
                      </a:r>
                    </a:p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Каковы причины отмены крепостного права в России? Почему отмена крепостного права произошла «сверху»?</a:t>
                      </a:r>
                    </a:p>
                  </a:txBody>
                  <a:tcPr marL="60051" marR="600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4629"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№ 3</a:t>
                      </a:r>
                    </a:p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В чем сущность преобразований периода Великих реформ? Насколько успешно были проведены эти реформы? Означали ли они коренные перемены во всех сферах жизни общества?</a:t>
                      </a:r>
                    </a:p>
                  </a:txBody>
                  <a:tcPr marL="60051" marR="60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№ 4</a:t>
                      </a:r>
                    </a:p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Какие пережитки феодально-крепостнической порядков сохранились в России после реформы 1861 г.? Какое влияние эти пережитки оказывали на развитие производительных сил страны? Почему? </a:t>
                      </a:r>
                    </a:p>
                  </a:txBody>
                  <a:tcPr marL="60051" marR="600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084"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№ 5 </a:t>
                      </a:r>
                    </a:p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Какие изменения в положении крестьянства, помещиков и буржуазии произошли после падения крепостного права? Чем эти изменения объяснялись? </a:t>
                      </a:r>
                    </a:p>
                  </a:txBody>
                  <a:tcPr marL="60051" marR="60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№ 6 </a:t>
                      </a:r>
                    </a:p>
                    <a:p>
                      <a:pPr marL="2286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Дайте краткую характеристику общественного движения в России в  60-80-х гг. ХIХ в.</a:t>
                      </a:r>
                    </a:p>
                  </a:txBody>
                  <a:tcPr marL="60051" marR="600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778"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№ 7</a:t>
                      </a:r>
                    </a:p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Расскажите о наиболее значимых событиях правления одного из российских императоров ХIХ в. </a:t>
                      </a:r>
                    </a:p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(по выбору)  </a:t>
                      </a:r>
                    </a:p>
                  </a:txBody>
                  <a:tcPr marL="60051" marR="60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№ 8</a:t>
                      </a:r>
                    </a:p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  <a:cs typeface="Times New Roman"/>
                        </a:rPr>
                        <a:t>Каковы взгляды Александра II и Александра III? Как вы считаете, чьи взгляды точнее отражали потребности страны? </a:t>
                      </a:r>
                    </a:p>
                  </a:txBody>
                  <a:tcPr marL="60051" marR="600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282" y="142853"/>
            <a:ext cx="892971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Экономическое развитие современного общества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1. Экономика представляет собой процесс взаимодействия человека: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а) с природой и техникой        б) с техникой и другими людьми  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в) со всей окружающей средой.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2. Экономическая наука изучает: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а) природные явления       б) поведение человека в быту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в) методы рационального хозяйствования.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3. Приведите примеры (6-7 примеров):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   Предметы труда:                                                        Орудия труда: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4. Как называется способность и желание человека платить за что-либо: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а) потребность          б) спрос           в) необходимость             г) предложение?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5. Назовите функции государства по А.Смиту: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 1 - ?               2 - ?               3 - ?                 4 - ?                 5 - 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6. Что такое рынок?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7. Что является объектом рынка: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а) государство           б) потребители             в) продавцы              г) капитал?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8. Что такое налоги? Какие налоги относятся к прямым, какие к косвенным?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9. Что такое государственный бюджет? Назовите источники государственного бюджета, статьи расходов.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10. Объясните значение понятий: деньги  и  товар, техника и технология, дефицит бюджета и инфляция.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928794" y="6143644"/>
          <a:ext cx="4962525" cy="472948"/>
        </p:xfrm>
        <a:graphic>
          <a:graphicData uri="http://schemas.openxmlformats.org/drawingml/2006/table">
            <a:tbl>
              <a:tblPr/>
              <a:tblGrid>
                <a:gridCol w="708660"/>
                <a:gridCol w="708660"/>
                <a:gridCol w="708660"/>
                <a:gridCol w="708660"/>
                <a:gridCol w="709295"/>
                <a:gridCol w="709295"/>
                <a:gridCol w="70929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n w="28575">
                            <a:solidFill>
                              <a:schemeClr val="tx1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ln w="28575">
                          <a:solidFill>
                            <a:schemeClr val="tx1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n w="28575">
                            <a:solidFill>
                              <a:schemeClr val="tx1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ln w="28575">
                          <a:solidFill>
                            <a:schemeClr val="tx1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n w="28575">
                            <a:solidFill>
                              <a:schemeClr val="tx1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ln w="28575">
                          <a:solidFill>
                            <a:schemeClr val="tx1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n w="28575">
                            <a:solidFill>
                              <a:schemeClr val="tx1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ln w="28575">
                          <a:solidFill>
                            <a:schemeClr val="tx1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n w="28575">
                            <a:solidFill>
                              <a:schemeClr val="tx1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b="1" dirty="0">
                        <a:ln w="28575">
                          <a:solidFill>
                            <a:schemeClr val="tx1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n w="28575">
                            <a:solidFill>
                              <a:schemeClr val="tx1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b="1" dirty="0">
                        <a:ln w="28575">
                          <a:solidFill>
                            <a:schemeClr val="tx1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n w="28575">
                            <a:solidFill>
                              <a:schemeClr val="tx1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 dirty="0">
                        <a:ln w="28575">
                          <a:solidFill>
                            <a:schemeClr val="tx1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 w="28575">
                          <a:solidFill>
                            <a:schemeClr val="tx1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 w="28575">
                          <a:solidFill>
                            <a:schemeClr val="tx1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 w="28575">
                          <a:solidFill>
                            <a:schemeClr val="tx1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 w="28575">
                          <a:solidFill>
                            <a:schemeClr val="tx1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 w="28575">
                          <a:solidFill>
                            <a:schemeClr val="tx1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 w="28575">
                          <a:solidFill>
                            <a:schemeClr val="tx1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n w="28575">
                          <a:solidFill>
                            <a:schemeClr val="tx1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4282" y="214290"/>
            <a:ext cx="8572560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Задание 1. </a:t>
            </a:r>
            <a:r>
              <a:rPr lang="ru-RU" sz="1700" b="1" dirty="0">
                <a:solidFill>
                  <a:srgbClr val="FF0000"/>
                </a:solidFill>
              </a:rPr>
              <a:t> </a:t>
            </a: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Прочитайте текст, вместо пропусков вставьте приведенные ниже слова (их можно использовать только один раз).</a:t>
            </a:r>
            <a:endParaRPr kumimoji="0" lang="ru-RU" sz="17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Безработица представляет собой _________(1) явление, которое наступает в случае превышения ___________(2) трудовых услуг над спросом и проявляется в том, что часть трудоспособных граждан не заняты в производстве товаров и услуг. На характер современной безработицы существенное влияние оказывает уровень ___________ (3), освоение новых территорий, появление новых видов деятельности, усиление внешнеэкономической конкуренции.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____________(4) не означает абсолютного отсутствия безработицы. Ей соответствует ___________(5) безработицы, который связан с поиском наиболее подходящих рабочих мест, обучением новым специальностям, _______(6) изменениями спроса и др. Естественная безработица не является __________(7). Она зависит от уровня развития экономики страны. Государство должно следить, чтобы фактический уровень безработицы не превышал естественный.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А) сезонный                    Б) социально-экономический                В) общество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Г) научно-технический прогресс                             Д) постоянная величина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Е) предложение                       Ж) естественный уровень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З) полная занятость              И) производственный.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232</TotalTime>
  <Words>745</Words>
  <Application>Microsoft Office PowerPoint</Application>
  <PresentationFormat>Экран (4:3)</PresentationFormat>
  <Paragraphs>99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Литейная</vt:lpstr>
      <vt:lpstr>   Итоговое диагностирование знаний, умений и навыков обучающихся 5-8 классов  </vt:lpstr>
      <vt:lpstr>Цель итогового контроля: </vt:lpstr>
      <vt:lpstr>Функции и формы контроля </vt:lpstr>
      <vt:lpstr>Критерии контроля: </vt:lpstr>
      <vt:lpstr>Основные формы и методы итогового контроля ЗУН   </vt:lpstr>
      <vt:lpstr>Слайд 6</vt:lpstr>
      <vt:lpstr>Слайд 7</vt:lpstr>
      <vt:lpstr>Слайд 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Итоговое диагностирование знаний, умений и навыков обучающихся 5-8 классов  </dc:title>
  <dc:creator>Lora</dc:creator>
  <cp:lastModifiedBy>Lora</cp:lastModifiedBy>
  <cp:revision>24</cp:revision>
  <dcterms:created xsi:type="dcterms:W3CDTF">2011-03-29T16:30:21Z</dcterms:created>
  <dcterms:modified xsi:type="dcterms:W3CDTF">2011-03-29T20:22:25Z</dcterms:modified>
</cp:coreProperties>
</file>